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269" r:id="rId17"/>
    <p:sldId id="270" r:id="rId18"/>
    <p:sldId id="271" r:id="rId19"/>
    <p:sldId id="272" r:id="rId20"/>
    <p:sldId id="300" r:id="rId21"/>
    <p:sldId id="273" r:id="rId22"/>
    <p:sldId id="275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28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94525C-4FB7-432D-AAF0-8C5D4AA4704B}" v="6" dt="2022-01-28T19:29:35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Filer" userId="e2ed9d4a-8b51-463b-80d9-78eb8b453a31" providerId="ADAL" clId="{FD94525C-4FB7-432D-AAF0-8C5D4AA4704B}"/>
    <pc:docChg chg="custSel modSld modMainMaster">
      <pc:chgData name="Ali Filer" userId="e2ed9d4a-8b51-463b-80d9-78eb8b453a31" providerId="ADAL" clId="{FD94525C-4FB7-432D-AAF0-8C5D4AA4704B}" dt="2022-01-28T19:29:38.719" v="18" actId="1076"/>
      <pc:docMkLst>
        <pc:docMk/>
      </pc:docMkLst>
      <pc:sldChg chg="addSp modSp mod setBg">
        <pc:chgData name="Ali Filer" userId="e2ed9d4a-8b51-463b-80d9-78eb8b453a31" providerId="ADAL" clId="{FD94525C-4FB7-432D-AAF0-8C5D4AA4704B}" dt="2022-01-28T19:29:38.719" v="18" actId="1076"/>
        <pc:sldMkLst>
          <pc:docMk/>
          <pc:sldMk cId="1949242583" sldId="256"/>
        </pc:sldMkLst>
        <pc:spChg chg="mod">
          <ac:chgData name="Ali Filer" userId="e2ed9d4a-8b51-463b-80d9-78eb8b453a31" providerId="ADAL" clId="{FD94525C-4FB7-432D-AAF0-8C5D4AA4704B}" dt="2022-01-28T19:20:04.824" v="3" actId="6549"/>
          <ac:spMkLst>
            <pc:docMk/>
            <pc:sldMk cId="1949242583" sldId="256"/>
            <ac:spMk id="5" creationId="{0CA96221-E7DA-4162-AF2C-5DE3ECBCCAB2}"/>
          </ac:spMkLst>
        </pc:spChg>
        <pc:picChg chg="add mod">
          <ac:chgData name="Ali Filer" userId="e2ed9d4a-8b51-463b-80d9-78eb8b453a31" providerId="ADAL" clId="{FD94525C-4FB7-432D-AAF0-8C5D4AA4704B}" dt="2022-01-28T19:29:38.719" v="18" actId="1076"/>
          <ac:picMkLst>
            <pc:docMk/>
            <pc:sldMk cId="1949242583" sldId="256"/>
            <ac:picMk id="6" creationId="{581F02A9-31BB-4A94-B6D4-330805060EC8}"/>
          </ac:picMkLst>
        </pc:picChg>
      </pc:sldChg>
      <pc:sldChg chg="addSp delSp modSp mod">
        <pc:chgData name="Ali Filer" userId="e2ed9d4a-8b51-463b-80d9-78eb8b453a31" providerId="ADAL" clId="{FD94525C-4FB7-432D-AAF0-8C5D4AA4704B}" dt="2022-01-28T19:21:04.706" v="16" actId="20577"/>
        <pc:sldMkLst>
          <pc:docMk/>
          <pc:sldMk cId="3497068539" sldId="281"/>
        </pc:sldMkLst>
        <pc:spChg chg="add mod">
          <ac:chgData name="Ali Filer" userId="e2ed9d4a-8b51-463b-80d9-78eb8b453a31" providerId="ADAL" clId="{FD94525C-4FB7-432D-AAF0-8C5D4AA4704B}" dt="2022-01-28T19:21:04.706" v="16" actId="20577"/>
          <ac:spMkLst>
            <pc:docMk/>
            <pc:sldMk cId="3497068539" sldId="281"/>
            <ac:spMk id="9" creationId="{37DEBF6B-D329-42B0-BEF8-D63873F4C48E}"/>
          </ac:spMkLst>
        </pc:spChg>
        <pc:picChg chg="del">
          <ac:chgData name="Ali Filer" userId="e2ed9d4a-8b51-463b-80d9-78eb8b453a31" providerId="ADAL" clId="{FD94525C-4FB7-432D-AAF0-8C5D4AA4704B}" dt="2022-01-28T19:20:23.727" v="4" actId="21"/>
          <ac:picMkLst>
            <pc:docMk/>
            <pc:sldMk cId="3497068539" sldId="281"/>
            <ac:picMk id="2" creationId="{58B3542A-EA4E-4009-BDE2-A4F5C552B5E2}"/>
          </ac:picMkLst>
        </pc:picChg>
        <pc:picChg chg="mod">
          <ac:chgData name="Ali Filer" userId="e2ed9d4a-8b51-463b-80d9-78eb8b453a31" providerId="ADAL" clId="{FD94525C-4FB7-432D-AAF0-8C5D4AA4704B}" dt="2022-01-28T19:20:29.974" v="6" actId="1076"/>
          <ac:picMkLst>
            <pc:docMk/>
            <pc:sldMk cId="3497068539" sldId="281"/>
            <ac:picMk id="4" creationId="{7D750927-BDC7-46C8-9D1C-06DC8827E2A7}"/>
          </ac:picMkLst>
        </pc:picChg>
        <pc:picChg chg="add mod">
          <ac:chgData name="Ali Filer" userId="e2ed9d4a-8b51-463b-80d9-78eb8b453a31" providerId="ADAL" clId="{FD94525C-4FB7-432D-AAF0-8C5D4AA4704B}" dt="2022-01-28T19:20:46.994" v="12" actId="1076"/>
          <ac:picMkLst>
            <pc:docMk/>
            <pc:sldMk cId="3497068539" sldId="281"/>
            <ac:picMk id="5" creationId="{56F5D890-829B-49E4-853B-4FEA5FEC73F7}"/>
          </ac:picMkLst>
        </pc:picChg>
        <pc:picChg chg="del">
          <ac:chgData name="Ali Filer" userId="e2ed9d4a-8b51-463b-80d9-78eb8b453a31" providerId="ADAL" clId="{FD94525C-4FB7-432D-AAF0-8C5D4AA4704B}" dt="2022-01-28T19:20:26.063" v="5" actId="21"/>
          <ac:picMkLst>
            <pc:docMk/>
            <pc:sldMk cId="3497068539" sldId="281"/>
            <ac:picMk id="2050" creationId="{81611C1C-3216-46A5-BB85-C12DA50154DA}"/>
          </ac:picMkLst>
        </pc:picChg>
      </pc:sldChg>
      <pc:sldMasterChg chg="setBg modSldLayout">
        <pc:chgData name="Ali Filer" userId="e2ed9d4a-8b51-463b-80d9-78eb8b453a31" providerId="ADAL" clId="{FD94525C-4FB7-432D-AAF0-8C5D4AA4704B}" dt="2022-01-28T19:19:58.926" v="2"/>
        <pc:sldMasterMkLst>
          <pc:docMk/>
          <pc:sldMasterMk cId="2065311694" sldId="2147483648"/>
        </pc:sldMasterMkLst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3962959908" sldId="2147483649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3181070161" sldId="2147483650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4014505663" sldId="2147483651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2789678038" sldId="2147483652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3867592917" sldId="2147483653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3471893096" sldId="2147483654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2054294111" sldId="2147483655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104284766" sldId="2147483656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1798537450" sldId="2147483657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4274116660" sldId="2147483658"/>
          </pc:sldLayoutMkLst>
        </pc:sldLayoutChg>
        <pc:sldLayoutChg chg="setBg">
          <pc:chgData name="Ali Filer" userId="e2ed9d4a-8b51-463b-80d9-78eb8b453a31" providerId="ADAL" clId="{FD94525C-4FB7-432D-AAF0-8C5D4AA4704B}" dt="2022-01-28T19:19:58.926" v="2"/>
          <pc:sldLayoutMkLst>
            <pc:docMk/>
            <pc:sldMasterMk cId="2065311694" sldId="2147483648"/>
            <pc:sldLayoutMk cId="319753023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CAA8-AEDE-4546-B39A-3A1C2A76D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3968-3F09-4908-8DFF-F8D35618C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5AF3F-1917-4D8C-BCD9-262885DE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E54E-3813-4352-9C46-8C183725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21F4-27BD-4C3D-A57C-535FCE40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5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4CB3-3439-4162-A20C-4F920638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B7A04-9958-4C17-BACE-8350A2D1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B559-72FC-4B42-BE9C-AE654991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7838E-9ADB-4753-82C6-4EBFBD1C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09B-F9D6-4E89-A87D-CC11637F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1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32107-CE6C-4346-9DC2-263FD2756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B436D-FA26-46B3-B4C8-2035DA994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56F9-C2C3-4481-B36F-733F0FBC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CC6F-07B4-4B05-95A2-5B2E9815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D097-BD12-4297-8913-C7D722BF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3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B677-2BB8-4AD1-BC3F-5DDF7A62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4B10-19B9-4406-ADEA-4C8222E72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1DE72-AF14-4662-96E6-93FD0D6C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36D4-5489-4FC9-8644-9F93756C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B81A-4D77-4535-A86A-754761B4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7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BC1C-1336-4938-BEF3-8112F30D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2F410-BDB9-4707-AA30-34A4CF2AA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7ACC-327C-4438-8A59-E397E412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565C-A65C-450B-ADEA-C2ABCD10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8FC5-902D-444D-A122-BEF595A8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0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9C4C-668A-4F93-AD4C-3E2F092F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BDE3-5C88-422C-9A8C-FCBEB69A8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50A6B-E15A-4C97-9F07-FFD7873C2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09FBB-2E6C-4966-8B49-23AA9045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2B5D2-3743-4A15-8BA9-0B583FE1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2B5D5-B19B-4A11-9BFF-D16B564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7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6D45-F4F7-485B-B050-55B68DD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97ED7-800E-47FE-A6E0-FC2D233E4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464D4-B2C6-4897-B8C5-53A9D1D37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DED1F-CA38-4C82-B0C0-5648FCF6E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3DD0F-C6BD-41B6-B07D-490926F39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F0E1E-4D80-4B09-ABD7-8A250D60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770D3-99D0-4A21-964A-CEC66022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25DCA9-8F1A-4A24-B13C-8DF0BDB7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9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1E2B-BA49-4657-8613-36FF098F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89E15-E094-4436-87B8-852D2C36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63D72-D72B-4DEC-B631-D05353EA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035AF-686D-453F-BA09-11FE1A24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2A41E-3861-4A2F-BA10-4830751C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093C6-887A-442F-B04F-413E3F63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BF153-B2A7-47C3-88BD-545486CD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9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CF4E-B630-4A99-A592-B5605D4D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4361D-5807-4377-A965-EA0B44CC2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88A30-3FA5-4021-BBD6-0FF11FA3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B8EAA-67E2-4DFE-85AF-26C935A0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57BE-C55B-48AE-A44A-72C91A4E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04591-8B9C-4723-BC50-B3638449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8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4B0C-9E08-4D2D-B5DA-CC38FAF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AA500-C4C9-4EE4-823C-E6D83D3D0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0D94B-A216-4468-A1F6-324B0429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1DB25-6B20-4525-9539-62DDB41A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EA77E-A533-48FA-9A0E-A28972BF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506EC-9395-4A31-A8EB-A7B423A6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7A05-3E52-42CA-B4CC-BD4498B6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64C93-BFAF-417F-B1C6-AD4E86CD5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86DE-30E9-42FD-9468-0328A700A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3403-0BCE-442A-A284-EC2E699BE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79D6-9C41-4AB1-8631-B6CC86EEF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fo@downsyndromeuk.co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5M--xOyGUX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96221-E7DA-4162-AF2C-5DE3ECBCCAB2}"/>
              </a:ext>
            </a:extLst>
          </p:cNvPr>
          <p:cNvSpPr txBox="1"/>
          <p:nvPr/>
        </p:nvSpPr>
        <p:spPr>
          <a:xfrm>
            <a:off x="380206" y="566600"/>
            <a:ext cx="114315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has been created by Down syndrome UK,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registered charity number 1184564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available for general use but would ask that if a school has a member(s) who has/have Down syndrome, or there are close relatives of a young person with Down syndrome,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you seek permission of the Parents/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first.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hope you find this presentation informative and insightful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would welcome your feedback: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info@downsyndromeuk.co.uk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Please note that this presentation contains links to YouTube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 please ensure you can access beforehand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 an accompanying lesson plan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1CBD90A-3EEC-4F02-A2A3-6A990975F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76" y="4983974"/>
            <a:ext cx="3421224" cy="2280816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62D0AB49-1B80-004B-D260-7960CE495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18" y="4967805"/>
            <a:ext cx="3194161" cy="17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EEDDE4A-64DC-47FB-A8D7-069BC157D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5" t="43545" r="79284" b="17758"/>
          <a:stretch/>
        </p:blipFill>
        <p:spPr>
          <a:xfrm>
            <a:off x="304800" y="279399"/>
            <a:ext cx="4025900" cy="63133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57E0B1-A09C-4F9C-8A0F-AABFC69F858E}"/>
              </a:ext>
            </a:extLst>
          </p:cNvPr>
          <p:cNvSpPr txBox="1"/>
          <p:nvPr/>
        </p:nvSpPr>
        <p:spPr>
          <a:xfrm>
            <a:off x="4648200" y="508000"/>
            <a:ext cx="7035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 has a hard time saying some words.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She has to practise some words just like she has to practise sitting still.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 have to practise sitting still?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C1DAF365-7ED0-FBCA-8B96-DB712B8F5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65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93B3D890-E007-4AAE-9FB2-CF8F59077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8" t="26296" r="74688" b="33148"/>
          <a:stretch/>
        </p:blipFill>
        <p:spPr>
          <a:xfrm>
            <a:off x="342900" y="279400"/>
            <a:ext cx="5206188" cy="629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B3B31-A66C-449E-8CD7-720B3E3AFDAA}"/>
              </a:ext>
            </a:extLst>
          </p:cNvPr>
          <p:cNvSpPr txBox="1"/>
          <p:nvPr/>
        </p:nvSpPr>
        <p:spPr>
          <a:xfrm>
            <a:off x="5651500" y="643235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 can be a good friend.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She can play games and run and jump and climb.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She can share and sometimes she can be very, very silly.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 like to be silly?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30312365-BB56-9991-823B-DD7442EEF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1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D859157-1AE3-4F9A-8C03-2232A31A3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42" t="39259" r="55937" b="20555"/>
          <a:stretch/>
        </p:blipFill>
        <p:spPr>
          <a:xfrm>
            <a:off x="304800" y="355599"/>
            <a:ext cx="4254500" cy="6196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7E67C-9619-4D2B-984D-A9DAF52DDD9C}"/>
              </a:ext>
            </a:extLst>
          </p:cNvPr>
          <p:cNvSpPr txBox="1"/>
          <p:nvPr/>
        </p:nvSpPr>
        <p:spPr>
          <a:xfrm>
            <a:off x="4826000" y="629335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 likes to learn and play but most of all, Ella loves to be with her friends.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 you think it means to be a good friend?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F5E375C-F315-BB6A-AE24-349B50AE7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1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AB590F5-DF28-4FA0-B0E3-CA0D48D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1481" r="51667" b="32778"/>
          <a:stretch/>
        </p:blipFill>
        <p:spPr>
          <a:xfrm>
            <a:off x="6096000" y="298450"/>
            <a:ext cx="5754128" cy="6261100"/>
          </a:xfrm>
          <a:prstGeom prst="rect">
            <a:avLst/>
          </a:prstGeom>
          <a:effectLst>
            <a:softEdge rad="698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1214B-B90C-4210-90C8-8D7927704E66}"/>
              </a:ext>
            </a:extLst>
          </p:cNvPr>
          <p:cNvSpPr txBox="1"/>
          <p:nvPr/>
        </p:nvSpPr>
        <p:spPr>
          <a:xfrm>
            <a:off x="469900" y="603935"/>
            <a:ext cx="502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is Down syndrome?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Babies are born with Down syndrome and will always have it.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1111A6AC-ADFA-0279-053A-2EE7158F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6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EC1B1B-1133-4971-8029-1AD695F58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9" t="32777" r="52292" b="24445"/>
          <a:stretch/>
        </p:blipFill>
        <p:spPr>
          <a:xfrm>
            <a:off x="5816600" y="279399"/>
            <a:ext cx="6019800" cy="6235757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78390-18B5-4E78-B457-78F171CB48AC}"/>
              </a:ext>
            </a:extLst>
          </p:cNvPr>
          <p:cNvSpPr txBox="1"/>
          <p:nvPr/>
        </p:nvSpPr>
        <p:spPr>
          <a:xfrm>
            <a:off x="355600" y="1606812"/>
            <a:ext cx="5461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Down syndrome is not an illness.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cannot catch it like a cold.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D89D5502-BE8E-ED3E-A187-A09413303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1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CD5F60-910D-400B-9AC9-A3385627D42A}"/>
              </a:ext>
            </a:extLst>
          </p:cNvPr>
          <p:cNvSpPr txBox="1"/>
          <p:nvPr/>
        </p:nvSpPr>
        <p:spPr>
          <a:xfrm>
            <a:off x="96126" y="1292730"/>
            <a:ext cx="51971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share some physical characteristics...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but look more like their families than each other.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9C07D1-02C4-4014-BA60-AC0551A00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68" t="33598" r="69494" b="51389"/>
          <a:stretch/>
        </p:blipFill>
        <p:spPr>
          <a:xfrm>
            <a:off x="5504340" y="-138334"/>
            <a:ext cx="2876475" cy="3139224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3E0FBF-E820-4B3F-9A71-B1F8BD086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1" t="30748" r="51378" b="47755"/>
          <a:stretch/>
        </p:blipFill>
        <p:spPr>
          <a:xfrm>
            <a:off x="8380815" y="409191"/>
            <a:ext cx="3811185" cy="2961478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54EB9E-DB2C-49BA-B1FD-25AFD8AEE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2" t="51521" r="64399" b="30651"/>
          <a:stretch/>
        </p:blipFill>
        <p:spPr>
          <a:xfrm>
            <a:off x="5082215" y="2792610"/>
            <a:ext cx="3431125" cy="296147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E98963-A7CF-443A-A2C3-FEF04B1E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3" t="61548" r="51377" b="21088"/>
          <a:stretch/>
        </p:blipFill>
        <p:spPr>
          <a:xfrm>
            <a:off x="8446976" y="3669248"/>
            <a:ext cx="3495819" cy="2731551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66990034-9962-50C2-EEA8-AAEA0AF83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0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341C6-7DA8-49B9-A253-CE07A0AC1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2" t="29932" r="52704" b="27347"/>
          <a:stretch/>
        </p:blipFill>
        <p:spPr>
          <a:xfrm>
            <a:off x="4796500" y="394218"/>
            <a:ext cx="6997394" cy="6069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37F83-1ECF-4B2D-96FC-7C98315D79E1}"/>
              </a:ext>
            </a:extLst>
          </p:cNvPr>
          <p:cNvSpPr txBox="1"/>
          <p:nvPr/>
        </p:nvSpPr>
        <p:spPr>
          <a:xfrm>
            <a:off x="230544" y="195943"/>
            <a:ext cx="45659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 may take children with Down syndrome longer to learn some things.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Having Down syndrome can affect their speech, learning and physical development.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5F4118D7-6EAC-871E-1D81-7F4BBB4F0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4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3A1773-8A31-4EC6-812F-26761AA02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9" t="39814" r="52395" b="26297"/>
          <a:stretch/>
        </p:blipFill>
        <p:spPr>
          <a:xfrm>
            <a:off x="190500" y="882650"/>
            <a:ext cx="6593763" cy="4387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C2784-8020-46D5-AC33-9EFD0801887A}"/>
              </a:ext>
            </a:extLst>
          </p:cNvPr>
          <p:cNvSpPr txBox="1"/>
          <p:nvPr/>
        </p:nvSpPr>
        <p:spPr>
          <a:xfrm>
            <a:off x="6952876" y="396696"/>
            <a:ext cx="4927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 syndrome is caused by an extra chromosome in your cells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Chromosomes come in pairs - we get half from our mum and half from our dad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Down Syndrome have 46 chromosomes (23 pairs)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Down Syndrome have 47 chromosomes with a 3rd copy of 21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Chromosome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4BB34024-5758-FBB4-E0AE-40F7E7B3A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" y="58132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61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71106C-4374-45C3-981C-7279F95CA3B4}"/>
              </a:ext>
            </a:extLst>
          </p:cNvPr>
          <p:cNvSpPr txBox="1"/>
          <p:nvPr/>
        </p:nvSpPr>
        <p:spPr>
          <a:xfrm>
            <a:off x="6326155" y="653144"/>
            <a:ext cx="52431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syndrome…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go to school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like watching TV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have friends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love to play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have feelings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are just like you!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6221678-3E5C-4B4A-9586-6F6FC02B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8" t="53704" r="69792" b="22222"/>
          <a:stretch/>
        </p:blipFill>
        <p:spPr>
          <a:xfrm>
            <a:off x="276548" y="350675"/>
            <a:ext cx="2522635" cy="390407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F837181-6EB6-43F0-83CD-CDB00A44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0" t="32925" r="60204" b="44490"/>
          <a:stretch/>
        </p:blipFill>
        <p:spPr>
          <a:xfrm>
            <a:off x="3135085" y="1758636"/>
            <a:ext cx="2052735" cy="334072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8F6714A-70BB-4646-A4C6-B2535D797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04" t="57687" r="53317" b="22177"/>
          <a:stretch/>
        </p:blipFill>
        <p:spPr>
          <a:xfrm>
            <a:off x="865328" y="4404912"/>
            <a:ext cx="2052735" cy="202536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2E5665E8-34C1-94B5-674B-B558F472D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D18933-F3B4-40EF-B1C1-CFEAFBB3996C}"/>
              </a:ext>
            </a:extLst>
          </p:cNvPr>
          <p:cNvSpPr txBox="1"/>
          <p:nvPr/>
        </p:nvSpPr>
        <p:spPr>
          <a:xfrm>
            <a:off x="676275" y="396751"/>
            <a:ext cx="1089659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 can take children with Down syndrome a little longer to do things.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find speech difficult.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can find writing tricky. 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521F5AC4-4A49-2E89-A9B2-BAA215CC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5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C16F910-30FD-4939-997E-898D5ECC4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0" t="27403" r="57341" b="25724"/>
          <a:stretch/>
        </p:blipFill>
        <p:spPr>
          <a:xfrm>
            <a:off x="1549400" y="10951"/>
            <a:ext cx="9296400" cy="6847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3A5E0-0CD4-414E-855D-85CB751EFC13}"/>
              </a:ext>
            </a:extLst>
          </p:cNvPr>
          <p:cNvSpPr txBox="1"/>
          <p:nvPr/>
        </p:nvSpPr>
        <p:spPr>
          <a:xfrm>
            <a:off x="3706368" y="5419344"/>
            <a:ext cx="50413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erlin Sans FB" panose="020E0602020502020306" pitchFamily="34" charset="0"/>
              </a:rPr>
              <a:t>Celebrating Down syndrome!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4A92A-2FF2-4206-B0AA-82312CF8FACE}"/>
              </a:ext>
            </a:extLst>
          </p:cNvPr>
          <p:cNvSpPr txBox="1"/>
          <p:nvPr/>
        </p:nvSpPr>
        <p:spPr>
          <a:xfrm>
            <a:off x="1549400" y="60512"/>
            <a:ext cx="2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Lower KS2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066654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AB0A24-ADFB-4A3B-AC5F-B8C2AA8D1D99}"/>
              </a:ext>
            </a:extLst>
          </p:cNvPr>
          <p:cNvSpPr txBox="1"/>
          <p:nvPr/>
        </p:nvSpPr>
        <p:spPr>
          <a:xfrm>
            <a:off x="2743200" y="3429000"/>
            <a:ext cx="7982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Just Like You-Down Syndrome - YouTube</a:t>
            </a:r>
            <a:endParaRPr lang="en-GB" sz="3200" dirty="0"/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64744D3E-2CA6-88EF-3338-EB28435A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62" y="774512"/>
            <a:ext cx="4154738" cy="22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5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E76ABB-9271-463D-8442-2ACA8D86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BFA64-21BA-49A0-9A84-CE3918DF661C}"/>
              </a:ext>
            </a:extLst>
          </p:cNvPr>
          <p:cNvSpPr txBox="1"/>
          <p:nvPr/>
        </p:nvSpPr>
        <p:spPr>
          <a:xfrm>
            <a:off x="879697" y="860361"/>
            <a:ext cx="503231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can’t go to school?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64D54927-8D9D-F39F-B144-4A1249D10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5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3ABDD1-C400-41FC-8AF3-E635659A0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" t="32925" r="87756" b="52109"/>
          <a:stretch/>
        </p:blipFill>
        <p:spPr>
          <a:xfrm>
            <a:off x="4634665" y="3610301"/>
            <a:ext cx="3178233" cy="273129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431476-6965-41D2-BC51-BED80BE7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3" t="52109" r="83163" b="26258"/>
          <a:stretch/>
        </p:blipFill>
        <p:spPr>
          <a:xfrm>
            <a:off x="293818" y="308057"/>
            <a:ext cx="1778523" cy="300834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65B846-5F29-493F-A3A7-280916CC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8" t="38727" r="74898" b="41632"/>
          <a:stretch/>
        </p:blipFill>
        <p:spPr>
          <a:xfrm>
            <a:off x="293819" y="3610299"/>
            <a:ext cx="1778523" cy="273129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A23ED9-D2C5-4C58-A324-C907E8565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0" t="53878" r="66786" b="26531"/>
          <a:stretch/>
        </p:blipFill>
        <p:spPr>
          <a:xfrm>
            <a:off x="2400612" y="328952"/>
            <a:ext cx="1936509" cy="296656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190BDC-B186-473A-9D7C-338129CC8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6" t="28844" r="62653" b="50000"/>
          <a:stretch/>
        </p:blipFill>
        <p:spPr>
          <a:xfrm>
            <a:off x="2369885" y="3610300"/>
            <a:ext cx="1967236" cy="273129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8427DD-2340-424D-809B-C5CF396D4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2" t="29660" r="52551" b="52109"/>
          <a:stretch/>
        </p:blipFill>
        <p:spPr>
          <a:xfrm>
            <a:off x="9911229" y="3610299"/>
            <a:ext cx="1956752" cy="273129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65A5C9-AD57-45CB-933F-3C6B51742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2" t="53946" r="54541" b="24898"/>
          <a:stretch/>
        </p:blipFill>
        <p:spPr>
          <a:xfrm>
            <a:off x="8285128" y="3610299"/>
            <a:ext cx="1229523" cy="2731297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6A0B30-6DAE-4115-8486-3D571002DFDD}"/>
              </a:ext>
            </a:extLst>
          </p:cNvPr>
          <p:cNvSpPr txBox="1"/>
          <p:nvPr/>
        </p:nvSpPr>
        <p:spPr>
          <a:xfrm>
            <a:off x="5238683" y="1009652"/>
            <a:ext cx="60928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enjoy going to school!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953B9F5-1C7B-696B-EBFE-83D3DD64D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44" y="2347843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6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1A5EFB-1592-4552-8E22-695113F13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983C25-6816-4D39-AC3A-378880086273}"/>
              </a:ext>
            </a:extLst>
          </p:cNvPr>
          <p:cNvSpPr txBox="1"/>
          <p:nvPr/>
        </p:nvSpPr>
        <p:spPr>
          <a:xfrm>
            <a:off x="510073" y="1700118"/>
            <a:ext cx="6092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are always happy?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1240303A-DD8A-12C0-DE1E-7C430FA50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4491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77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F064EB-EB83-438A-921E-4A1B80566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" t="25578" r="90357" b="58096"/>
          <a:stretch/>
        </p:blipFill>
        <p:spPr>
          <a:xfrm>
            <a:off x="237236" y="247286"/>
            <a:ext cx="2952467" cy="369058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5B44E3-2275-41E0-8BD2-B99131A42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3" t="26031" r="83874" b="57742"/>
          <a:stretch/>
        </p:blipFill>
        <p:spPr>
          <a:xfrm>
            <a:off x="748094" y="3402350"/>
            <a:ext cx="1930750" cy="288900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7677EE-780A-4112-8BAD-081AE4ED5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0" t="23129" r="52245" b="54830"/>
          <a:stretch/>
        </p:blipFill>
        <p:spPr>
          <a:xfrm>
            <a:off x="4600174" y="280907"/>
            <a:ext cx="2006169" cy="285087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B6589D-EC0A-49C1-BD38-68F2A59A3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9" t="50000" r="77806" b="35337"/>
          <a:stretch/>
        </p:blipFill>
        <p:spPr>
          <a:xfrm>
            <a:off x="3855051" y="4023506"/>
            <a:ext cx="3496413" cy="2691529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187EBB-4C84-4897-9F77-57A147138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4" t="45170" r="61888" b="35109"/>
          <a:stretch/>
        </p:blipFill>
        <p:spPr>
          <a:xfrm>
            <a:off x="2231768" y="2674413"/>
            <a:ext cx="2328903" cy="39760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C75B57-F779-4D4B-8F69-E12BFF0A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26" t="50000" r="52245" b="34811"/>
          <a:stretch/>
        </p:blipFill>
        <p:spPr>
          <a:xfrm>
            <a:off x="7441453" y="3552623"/>
            <a:ext cx="2278121" cy="302775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AC3EC7-7A69-4699-B6E1-BC72C017F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6" t="28844" r="75663" b="54830"/>
          <a:stretch/>
        </p:blipFill>
        <p:spPr>
          <a:xfrm>
            <a:off x="6080069" y="3552623"/>
            <a:ext cx="1780474" cy="3038793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004797-7C3C-4E77-8C5D-7D9DAAC24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1" t="50000" r="69541" b="37415"/>
          <a:stretch/>
        </p:blipFill>
        <p:spPr>
          <a:xfrm>
            <a:off x="2872014" y="207559"/>
            <a:ext cx="2073998" cy="299757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B90EC2-11B7-405B-B17C-6680BA813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6" t="25578" r="63418" b="58096"/>
          <a:stretch/>
        </p:blipFill>
        <p:spPr>
          <a:xfrm>
            <a:off x="4144775" y="2487865"/>
            <a:ext cx="2481337" cy="232625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FFE8C6-AADB-429E-9496-401BF4C2DA0F}"/>
              </a:ext>
            </a:extLst>
          </p:cNvPr>
          <p:cNvSpPr txBox="1"/>
          <p:nvPr/>
        </p:nvSpPr>
        <p:spPr>
          <a:xfrm>
            <a:off x="6555203" y="518502"/>
            <a:ext cx="53995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Down syndrome experience all emotions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just like you do!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CB93D287-9350-6B80-B236-BB4EDFBFB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55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FA99D8-EFB7-4E0D-BF90-A2ED0F65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0C9B38-4F33-4645-B053-CA77C242BEBF}"/>
              </a:ext>
            </a:extLst>
          </p:cNvPr>
          <p:cNvSpPr txBox="1"/>
          <p:nvPr/>
        </p:nvSpPr>
        <p:spPr>
          <a:xfrm>
            <a:off x="409037" y="1314955"/>
            <a:ext cx="6092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 get a job?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06DB5856-8DC3-9260-9F35-CC96B2FFF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4016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0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197627-6274-41E8-A77C-59D64BDF6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7" t="28571" r="80714" b="53197"/>
          <a:stretch/>
        </p:blipFill>
        <p:spPr>
          <a:xfrm>
            <a:off x="379445" y="2967136"/>
            <a:ext cx="4883019" cy="3494738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F4A4F6-65B8-4410-99EA-C7CC92F7B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" t="50000" r="87908" b="28980"/>
          <a:stretch/>
        </p:blipFill>
        <p:spPr>
          <a:xfrm>
            <a:off x="5262465" y="2967135"/>
            <a:ext cx="2985795" cy="3494738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446044-7175-45BC-903F-471D13FEC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1" t="34286" r="53623" b="50000"/>
          <a:stretch/>
        </p:blipFill>
        <p:spPr>
          <a:xfrm>
            <a:off x="8248261" y="368597"/>
            <a:ext cx="3564294" cy="2781594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8DFFC1-C13E-42FC-A0DD-0D250F22B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2" t="46803" r="64949" b="28980"/>
          <a:stretch/>
        </p:blipFill>
        <p:spPr>
          <a:xfrm>
            <a:off x="8248261" y="2967135"/>
            <a:ext cx="3564293" cy="3485958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A7A911-6114-4327-9DDE-A6E0C456278C}"/>
              </a:ext>
            </a:extLst>
          </p:cNvPr>
          <p:cNvSpPr txBox="1"/>
          <p:nvPr/>
        </p:nvSpPr>
        <p:spPr>
          <a:xfrm>
            <a:off x="379445" y="554031"/>
            <a:ext cx="68751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Absolutely!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working!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27C88236-6506-E881-C15D-EFD20DA54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49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7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67EAA487-C407-4E34-8BC7-426AB4238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2" t="28027" r="53010" b="27891"/>
          <a:stretch/>
        </p:blipFill>
        <p:spPr>
          <a:xfrm>
            <a:off x="4681063" y="513479"/>
            <a:ext cx="2022628" cy="3150630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A3199AD-E90B-4705-ADC3-0CD9A019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7" t="50000" r="71836" b="27891"/>
          <a:stretch/>
        </p:blipFill>
        <p:spPr>
          <a:xfrm>
            <a:off x="7484257" y="2276852"/>
            <a:ext cx="3745583" cy="4112545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EC3444-C2AA-47A2-8122-66545708CAFC}"/>
              </a:ext>
            </a:extLst>
          </p:cNvPr>
          <p:cNvSpPr txBox="1"/>
          <p:nvPr/>
        </p:nvSpPr>
        <p:spPr>
          <a:xfrm>
            <a:off x="6571189" y="334468"/>
            <a:ext cx="50360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acting and modelling!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89EB39-0A5E-4506-88D1-4B8619091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" t="42755" r="86704" b="30068"/>
          <a:stretch/>
        </p:blipFill>
        <p:spPr>
          <a:xfrm>
            <a:off x="2824732" y="538044"/>
            <a:ext cx="2132074" cy="283018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EA8707-826C-47EB-BA40-3177399AE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8" t="42755" r="68622" b="30068"/>
          <a:stretch/>
        </p:blipFill>
        <p:spPr>
          <a:xfrm>
            <a:off x="141234" y="428034"/>
            <a:ext cx="2973306" cy="2940191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E56518-0931-4B13-8990-2403EA52D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99" t="42755" r="54485" b="30068"/>
          <a:stretch/>
        </p:blipFill>
        <p:spPr>
          <a:xfrm>
            <a:off x="267498" y="2865504"/>
            <a:ext cx="2799183" cy="371571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4BC85A1-A225-493D-BC6E-D7247007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" t="32925" r="83163" b="50000"/>
          <a:stretch/>
        </p:blipFill>
        <p:spPr>
          <a:xfrm>
            <a:off x="2632742" y="3016761"/>
            <a:ext cx="5221800" cy="341320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7F37FE95-58D6-1079-143F-63F3405E5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040260-8414-460E-84F9-E95C83CAA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27465-81D6-4406-A457-192CF18100B9}"/>
              </a:ext>
            </a:extLst>
          </p:cNvPr>
          <p:cNvSpPr txBox="1"/>
          <p:nvPr/>
        </p:nvSpPr>
        <p:spPr>
          <a:xfrm>
            <a:off x="186764" y="881686"/>
            <a:ext cx="60932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can catch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Down syndrome?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7C0EC52C-9A06-4858-4D99-0D81AE4A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42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F7C8C7-95ED-4B25-BE34-9E0797BCE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" t="22456" r="91119" b="58772"/>
          <a:stretch/>
        </p:blipFill>
        <p:spPr>
          <a:xfrm>
            <a:off x="339943" y="298464"/>
            <a:ext cx="2039827" cy="294947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AC0FA3-0A59-4777-825A-9480E757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9" t="22988" r="81477" b="58369"/>
          <a:stretch/>
        </p:blipFill>
        <p:spPr>
          <a:xfrm>
            <a:off x="3416989" y="3133357"/>
            <a:ext cx="2680233" cy="345524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52EDF4-B34B-4E6C-83BD-02D5F0D43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3" t="43859" r="74737" b="33685"/>
          <a:stretch/>
        </p:blipFill>
        <p:spPr>
          <a:xfrm>
            <a:off x="249471" y="3162418"/>
            <a:ext cx="3025558" cy="339711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9D994E-77F5-474F-A6E4-2B91634EA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66" t="43859" r="53125" b="33685"/>
          <a:stretch/>
        </p:blipFill>
        <p:spPr>
          <a:xfrm>
            <a:off x="10034337" y="3174978"/>
            <a:ext cx="1817719" cy="337199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CA1BD1-69C2-42E3-86FC-844323C89248}"/>
              </a:ext>
            </a:extLst>
          </p:cNvPr>
          <p:cNvSpPr txBox="1"/>
          <p:nvPr/>
        </p:nvSpPr>
        <p:spPr>
          <a:xfrm>
            <a:off x="4948517" y="336287"/>
            <a:ext cx="71792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course not!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friendships and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family life </a:t>
            </a:r>
          </a:p>
        </p:txBody>
      </p:sp>
      <p:pic>
        <p:nvPicPr>
          <p:cNvPr id="15" name="Picture 14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E1E01901-68C4-467B-9946-9FBA35B88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34" t="50000" r="53125" b="29298"/>
          <a:stretch/>
        </p:blipFill>
        <p:spPr>
          <a:xfrm>
            <a:off x="6239182" y="3133357"/>
            <a:ext cx="3559502" cy="3471246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17" name="Picture 16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403FF68C-5080-43D4-AA00-48424DC57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" t="33509" r="87767" b="52216"/>
          <a:stretch/>
        </p:blipFill>
        <p:spPr>
          <a:xfrm>
            <a:off x="2358998" y="434511"/>
            <a:ext cx="2818434" cy="269884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AA2F4F08-484A-D869-1551-1893F7B54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2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6CBE13E-260E-43AE-8997-9CB4E263C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7" t="24630" r="65313" b="29259"/>
          <a:stretch/>
        </p:blipFill>
        <p:spPr>
          <a:xfrm>
            <a:off x="2956193" y="0"/>
            <a:ext cx="6279614" cy="6858000"/>
          </a:xfrm>
          <a:prstGeom prst="rect">
            <a:avLst/>
          </a:prstGeom>
        </p:spPr>
      </p:pic>
      <p:pic>
        <p:nvPicPr>
          <p:cNvPr id="4" name="Picture 3" descr="A logo with text on it&#10;&#10;AI-generated content may be incorrect.">
            <a:extLst>
              <a:ext uri="{FF2B5EF4-FFF2-40B4-BE49-F238E27FC236}">
                <a16:creationId xmlns:a16="http://schemas.microsoft.com/office/drawing/2014/main" id="{4270A5D7-514D-520E-138D-07A2F5DB5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29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81F7BF-63EF-40C0-B79D-6CA61E9F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55AF5-A5DD-45BD-9AD9-32CC3684FFB6}"/>
              </a:ext>
            </a:extLst>
          </p:cNvPr>
          <p:cNvSpPr txBox="1"/>
          <p:nvPr/>
        </p:nvSpPr>
        <p:spPr>
          <a:xfrm>
            <a:off x="539981" y="1386439"/>
            <a:ext cx="60932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can’t get married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0133200-2EEA-6E09-2F19-871B27842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2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544DCE-B559-465E-A4DC-5D8E18154F3E}"/>
              </a:ext>
            </a:extLst>
          </p:cNvPr>
          <p:cNvSpPr txBox="1"/>
          <p:nvPr/>
        </p:nvSpPr>
        <p:spPr>
          <a:xfrm>
            <a:off x="3275211" y="616173"/>
            <a:ext cx="86577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course they can!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relationships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FB0FB1-C31F-4363-A75F-98E6061A0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" t="23684" r="87566" b="53684"/>
          <a:stretch/>
        </p:blipFill>
        <p:spPr>
          <a:xfrm>
            <a:off x="259081" y="2837319"/>
            <a:ext cx="2783269" cy="3819594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AF4DBF-0C78-4153-B57C-B65D18254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1" t="40877" r="75033" b="33860"/>
          <a:stretch/>
        </p:blipFill>
        <p:spPr>
          <a:xfrm>
            <a:off x="3275212" y="2925944"/>
            <a:ext cx="2959404" cy="364234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6E8CF1-979B-4CA7-B79C-83D7F66E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7" t="23684" r="53224" b="53684"/>
          <a:stretch/>
        </p:blipFill>
        <p:spPr>
          <a:xfrm>
            <a:off x="6889243" y="3598929"/>
            <a:ext cx="4056540" cy="2642898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02A3EA-EDC2-45BE-B830-26C73656A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20" t="50000" r="53717" b="32982"/>
          <a:stretch/>
        </p:blipFill>
        <p:spPr>
          <a:xfrm>
            <a:off x="259081" y="241388"/>
            <a:ext cx="2783268" cy="259593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25811F2F-5173-02A4-51DA-35967BACC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68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5B2D8-911A-456B-8229-67280375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86200-2A08-4CDA-8EC0-8915D2069C25}"/>
              </a:ext>
            </a:extLst>
          </p:cNvPr>
          <p:cNvSpPr txBox="1"/>
          <p:nvPr/>
        </p:nvSpPr>
        <p:spPr>
          <a:xfrm>
            <a:off x="311217" y="1352821"/>
            <a:ext cx="60932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can’t play sport?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18DA121-EF53-3345-5450-6E4944DC8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5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000185-D964-4955-8333-32DA532EBC27}"/>
              </a:ext>
            </a:extLst>
          </p:cNvPr>
          <p:cNvSpPr txBox="1"/>
          <p:nvPr/>
        </p:nvSpPr>
        <p:spPr>
          <a:xfrm>
            <a:off x="5325566" y="715797"/>
            <a:ext cx="6093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course…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enjoy sports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45A386-80F2-403C-B95B-00547298C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7" t="30788" r="54455" b="43631"/>
          <a:stretch/>
        </p:blipFill>
        <p:spPr>
          <a:xfrm>
            <a:off x="415636" y="357106"/>
            <a:ext cx="1927238" cy="282448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418410-0E89-4411-BEC7-1CDD0DBDB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3" t="50000" r="65757" b="34561"/>
          <a:stretch/>
        </p:blipFill>
        <p:spPr>
          <a:xfrm>
            <a:off x="2483458" y="357106"/>
            <a:ext cx="1746988" cy="290065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0637FE-0C80-445D-85AF-992E3FDA4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3" t="34646" r="83125" b="48070"/>
          <a:stretch/>
        </p:blipFill>
        <p:spPr>
          <a:xfrm>
            <a:off x="4794072" y="3410645"/>
            <a:ext cx="1741371" cy="329923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9F2B09-D9AB-45A3-A2E1-FD79D250D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0" t="29474" r="88702" b="61352"/>
          <a:stretch/>
        </p:blipFill>
        <p:spPr>
          <a:xfrm>
            <a:off x="7099069" y="4204308"/>
            <a:ext cx="4467234" cy="234790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D0B7B4-C9A4-4FD0-983E-29E8848CC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59298" r="89342" b="27895"/>
          <a:stretch/>
        </p:blipFill>
        <p:spPr>
          <a:xfrm>
            <a:off x="202930" y="3410645"/>
            <a:ext cx="4027516" cy="330346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5EE756A-486B-0737-371B-54549F50C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32" y="2653692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05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F10D2-D7A8-4990-90B4-E02CAA5F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6AEEE-509D-4B07-9AB4-409060277761}"/>
              </a:ext>
            </a:extLst>
          </p:cNvPr>
          <p:cNvSpPr txBox="1"/>
          <p:nvPr/>
        </p:nvSpPr>
        <p:spPr>
          <a:xfrm>
            <a:off x="386031" y="1177031"/>
            <a:ext cx="60932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can’t drive?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CB4DD429-3250-261B-0A56-EBBC6108F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8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7F9F42-0DB9-4F70-8896-9FB54CBF3F29}"/>
              </a:ext>
            </a:extLst>
          </p:cNvPr>
          <p:cNvSpPr txBox="1"/>
          <p:nvPr/>
        </p:nvSpPr>
        <p:spPr>
          <a:xfrm>
            <a:off x="415635" y="400042"/>
            <a:ext cx="110725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Yes they can!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getting about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11400F-2EB4-4E1A-9B29-18489D5E6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" t="34212" r="83420" b="48420"/>
          <a:stretch/>
        </p:blipFill>
        <p:spPr>
          <a:xfrm>
            <a:off x="4306689" y="3584355"/>
            <a:ext cx="4010883" cy="277676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34A62E-0933-41C9-A0A6-215D03578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9" t="43509" r="67039" b="33684"/>
          <a:stretch/>
        </p:blipFill>
        <p:spPr>
          <a:xfrm>
            <a:off x="242073" y="3155926"/>
            <a:ext cx="3529522" cy="320865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0E3DC8-56A3-4536-AD48-FC6703AD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17" t="54386" r="52237" b="25088"/>
          <a:stretch/>
        </p:blipFill>
        <p:spPr>
          <a:xfrm>
            <a:off x="8656239" y="3155926"/>
            <a:ext cx="3095414" cy="30954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55D6797-8CA4-9CEA-6F80-2E3B6C16A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2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F1665-30F8-44F9-8661-77427BEE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C6C03-6ADD-4D99-9056-7C8260133141}"/>
              </a:ext>
            </a:extLst>
          </p:cNvPr>
          <p:cNvSpPr txBox="1"/>
          <p:nvPr/>
        </p:nvSpPr>
        <p:spPr>
          <a:xfrm>
            <a:off x="386031" y="1134740"/>
            <a:ext cx="60932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like the same things as other children?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B883FDB3-5FF5-BF7F-52A8-1D0384E10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93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35A3D3-12D7-4AA2-9E36-E72122C01D0C}"/>
              </a:ext>
            </a:extLst>
          </p:cNvPr>
          <p:cNvSpPr txBox="1"/>
          <p:nvPr/>
        </p:nvSpPr>
        <p:spPr>
          <a:xfrm>
            <a:off x="249382" y="316915"/>
            <a:ext cx="116243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Absolutely! 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enjoy the same things as you!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4EF3F2-E7D8-4FA1-AB8B-80EC38619B74}"/>
              </a:ext>
            </a:extLst>
          </p:cNvPr>
          <p:cNvGrpSpPr/>
          <p:nvPr/>
        </p:nvGrpSpPr>
        <p:grpSpPr>
          <a:xfrm>
            <a:off x="2529285" y="2355821"/>
            <a:ext cx="6895130" cy="3994777"/>
            <a:chOff x="249382" y="2665103"/>
            <a:chExt cx="6895130" cy="3994777"/>
          </a:xfrm>
        </p:grpSpPr>
        <p:pic>
          <p:nvPicPr>
            <p:cNvPr id="5" name="Picture 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8ED1D57F-3FC7-44CE-997C-115BFE385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50" t="29066" r="67750" b="50000"/>
            <a:stretch/>
          </p:blipFill>
          <p:spPr>
            <a:xfrm>
              <a:off x="2550899" y="2697341"/>
              <a:ext cx="633984" cy="1435608"/>
            </a:xfrm>
            <a:prstGeom prst="rect">
              <a:avLst/>
            </a:prstGeom>
          </p:spPr>
        </p:pic>
        <p:pic>
          <p:nvPicPr>
            <p:cNvPr id="7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C45203BC-F742-444F-99DB-B0CF50462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717" t="40759" r="56094" b="38328"/>
            <a:stretch/>
          </p:blipFill>
          <p:spPr>
            <a:xfrm>
              <a:off x="249382" y="4313617"/>
              <a:ext cx="2231690" cy="2346263"/>
            </a:xfrm>
            <a:prstGeom prst="rect">
              <a:avLst/>
            </a:prstGeom>
          </p:spPr>
        </p:pic>
        <p:pic>
          <p:nvPicPr>
            <p:cNvPr id="9" name="Picture 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49C6B42-5FD0-4E67-92E4-5D7267206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0" t="29067" r="47900" b="55911"/>
            <a:stretch/>
          </p:blipFill>
          <p:spPr>
            <a:xfrm>
              <a:off x="3184883" y="2695318"/>
              <a:ext cx="1167834" cy="1389887"/>
            </a:xfrm>
            <a:prstGeom prst="rect">
              <a:avLst/>
            </a:prstGeom>
          </p:spPr>
        </p:pic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C851012-5B1E-4F76-812D-701AADFE2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600" t="64089" r="57550" b="26044"/>
            <a:stretch/>
          </p:blipFill>
          <p:spPr>
            <a:xfrm>
              <a:off x="249936" y="2697341"/>
              <a:ext cx="2304498" cy="1629295"/>
            </a:xfrm>
            <a:prstGeom prst="rect">
              <a:avLst/>
            </a:prstGeom>
          </p:spPr>
        </p:pic>
        <p:pic>
          <p:nvPicPr>
            <p:cNvPr id="13" name="Picture 1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226B56B5-5EE8-44DE-9BED-9C4A167E7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400" t="52622" r="47900" b="26445"/>
            <a:stretch/>
          </p:blipFill>
          <p:spPr>
            <a:xfrm>
              <a:off x="4328333" y="2697341"/>
              <a:ext cx="816864" cy="1435608"/>
            </a:xfrm>
            <a:prstGeom prst="rect">
              <a:avLst/>
            </a:prstGeom>
          </p:spPr>
        </p:pic>
        <p:pic>
          <p:nvPicPr>
            <p:cNvPr id="15" name="Picture 1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E7E7E5B-2C56-470D-8E81-2533F97FC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200" t="46489" r="37750" b="33244"/>
            <a:stretch/>
          </p:blipFill>
          <p:spPr>
            <a:xfrm>
              <a:off x="5145197" y="2681103"/>
              <a:ext cx="1023955" cy="1450073"/>
            </a:xfrm>
            <a:prstGeom prst="rect">
              <a:avLst/>
            </a:prstGeom>
          </p:spPr>
        </p:pic>
        <p:pic>
          <p:nvPicPr>
            <p:cNvPr id="17" name="Picture 1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4289CC0-9E3D-4E35-AA47-30CAE96FE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900" t="54045" r="28600" b="26444"/>
            <a:stretch/>
          </p:blipFill>
          <p:spPr>
            <a:xfrm>
              <a:off x="2481072" y="4055100"/>
              <a:ext cx="1780032" cy="2604780"/>
            </a:xfrm>
            <a:prstGeom prst="rect">
              <a:avLst/>
            </a:prstGeom>
          </p:spPr>
        </p:pic>
        <p:pic>
          <p:nvPicPr>
            <p:cNvPr id="19" name="Picture 1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9C38F55-51D1-4145-B8FC-2D161BDE4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250" t="29400" r="31500" b="52533"/>
            <a:stretch/>
          </p:blipFill>
          <p:spPr>
            <a:xfrm>
              <a:off x="6059387" y="2665103"/>
              <a:ext cx="1082317" cy="2095056"/>
            </a:xfrm>
            <a:prstGeom prst="rect">
              <a:avLst/>
            </a:prstGeom>
          </p:spPr>
        </p:pic>
        <p:pic>
          <p:nvPicPr>
            <p:cNvPr id="21" name="Picture 2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726CC37-6874-40B1-9C0C-54F5D1566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75" t="39378" r="27400" b="47378"/>
            <a:stretch/>
          </p:blipFill>
          <p:spPr>
            <a:xfrm>
              <a:off x="6169152" y="4758432"/>
              <a:ext cx="975360" cy="1899721"/>
            </a:xfrm>
            <a:prstGeom prst="rect">
              <a:avLst/>
            </a:prstGeom>
          </p:spPr>
        </p:pic>
        <p:pic>
          <p:nvPicPr>
            <p:cNvPr id="23" name="Picture 2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083B2DF-BC5B-4106-AEA6-C08CDB4A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350" t="59344" r="67750" b="26444"/>
            <a:stretch/>
          </p:blipFill>
          <p:spPr>
            <a:xfrm>
              <a:off x="4261104" y="4066288"/>
              <a:ext cx="1914144" cy="2593592"/>
            </a:xfrm>
            <a:prstGeom prst="rect">
              <a:avLst/>
            </a:prstGeom>
          </p:spPr>
        </p:pic>
      </p:grp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2E03D65-56C3-2321-6150-65CE77CA0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54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1159A-3DE0-40B1-B7B0-BB7B6F1BBDBA}"/>
              </a:ext>
            </a:extLst>
          </p:cNvPr>
          <p:cNvSpPr txBox="1"/>
          <p:nvPr/>
        </p:nvSpPr>
        <p:spPr>
          <a:xfrm>
            <a:off x="2550031" y="1822001"/>
            <a:ext cx="70919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have we learnt about people with Down syndrome?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9F127F18-CA31-50DF-028F-526FE3C60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23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FC79566-1AC2-4EA1-97E4-CAC1FE7BA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5016500"/>
            <a:ext cx="3124200" cy="208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EBF6B-D329-42B0-BEF8-D63873F4C48E}"/>
              </a:ext>
            </a:extLst>
          </p:cNvPr>
          <p:cNvSpPr txBox="1"/>
          <p:nvPr/>
        </p:nvSpPr>
        <p:spPr>
          <a:xfrm>
            <a:off x="3045861" y="549369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© 2021 Positive about Down Syndrome | A DSUK initiative </a:t>
            </a:r>
          </a:p>
          <a:p>
            <a:pPr algn="ctr"/>
            <a:r>
              <a:rPr lang="en-US" dirty="0"/>
              <a:t>All rights reserved | Registered Charity Number 1184564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CE1B6C61-89FE-8DF7-BAF2-94A19167D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39" y="1469837"/>
            <a:ext cx="5205122" cy="28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56EBEEE9-E4D5-4AFB-95D1-BBE0EAC96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" t="27222" r="75834" b="32778"/>
          <a:stretch/>
        </p:blipFill>
        <p:spPr>
          <a:xfrm>
            <a:off x="342900" y="292100"/>
            <a:ext cx="5232870" cy="635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AE279-0640-4550-B731-1583C9CCF915}"/>
              </a:ext>
            </a:extLst>
          </p:cNvPr>
          <p:cNvSpPr txBox="1"/>
          <p:nvPr/>
        </p:nvSpPr>
        <p:spPr>
          <a:xfrm>
            <a:off x="5880100" y="292100"/>
            <a:ext cx="5410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is Ella.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 is seven years old and likes to go to school.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Every day she packs her lunch and puts on her backpack.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 like school?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70125861-85E3-7DBB-B0B0-E3B84B903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0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57CBD34E-4D51-4E53-BE61-1FDC5EF6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0" t="24814" r="73647" b="31852"/>
          <a:stretch/>
        </p:blipFill>
        <p:spPr>
          <a:xfrm>
            <a:off x="355599" y="330200"/>
            <a:ext cx="5944903" cy="621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FE3C3-19DC-402D-8123-6E1CA6D66C9E}"/>
              </a:ext>
            </a:extLst>
          </p:cNvPr>
          <p:cNvSpPr txBox="1"/>
          <p:nvPr/>
        </p:nvSpPr>
        <p:spPr>
          <a:xfrm>
            <a:off x="6539197" y="711200"/>
            <a:ext cx="54432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Ella has blond hair and blue eyes. She wears pink glasses.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you have blue eyes too?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 do you have brown eyes?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Maybe your eyes are green.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 purple.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Or maybe even aquamarine.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8A9BFEA4-679E-D77C-79BB-8571692B7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44B40D1-C911-42C2-9E60-978A7D220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" t="44074" r="52188" b="33518"/>
          <a:stretch/>
        </p:blipFill>
        <p:spPr>
          <a:xfrm>
            <a:off x="317658" y="1871807"/>
            <a:ext cx="11556684" cy="3114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E9529-754D-464E-B19C-D388032523C4}"/>
              </a:ext>
            </a:extLst>
          </p:cNvPr>
          <p:cNvSpPr txBox="1"/>
          <p:nvPr/>
        </p:nvSpPr>
        <p:spPr>
          <a:xfrm>
            <a:off x="444500" y="419100"/>
            <a:ext cx="1087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 is small. She might be smaller than you.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she might not run as fast as you.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23A2CF-853D-414A-98D5-BB9ACF50469B}"/>
              </a:ext>
            </a:extLst>
          </p:cNvPr>
          <p:cNvSpPr txBox="1"/>
          <p:nvPr/>
        </p:nvSpPr>
        <p:spPr>
          <a:xfrm>
            <a:off x="444500" y="5232040"/>
            <a:ext cx="1078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But she still wants to be included… just like you.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0FAFF377-EE41-F8B3-1C1B-3B8B3784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4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BC1A3FF-AFE4-4A5E-9253-A386A85FB2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9815" r="54896" b="36666"/>
          <a:stretch/>
        </p:blipFill>
        <p:spPr>
          <a:xfrm>
            <a:off x="419100" y="304799"/>
            <a:ext cx="5270500" cy="6223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9112E-ED0B-4B8F-9836-6FA331B615C4}"/>
              </a:ext>
            </a:extLst>
          </p:cNvPr>
          <p:cNvSpPr txBox="1"/>
          <p:nvPr/>
        </p:nvSpPr>
        <p:spPr>
          <a:xfrm>
            <a:off x="5943600" y="304799"/>
            <a:ext cx="5676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 can count to ten and knows all of her letters.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She can set the table and help her baby sister get a drink of milk.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do you help with at home?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E624D09C-4881-38EC-59B4-B91B0967C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5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BAB2414-D14F-419A-A749-469A6941C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08" t="30000" r="55834" b="26481"/>
          <a:stretch/>
        </p:blipFill>
        <p:spPr>
          <a:xfrm>
            <a:off x="342900" y="253999"/>
            <a:ext cx="4889500" cy="6313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40C31-CA67-48BF-9808-791AC5CCC88E}"/>
              </a:ext>
            </a:extLst>
          </p:cNvPr>
          <p:cNvSpPr txBox="1"/>
          <p:nvPr/>
        </p:nvSpPr>
        <p:spPr>
          <a:xfrm>
            <a:off x="5651500" y="533400"/>
            <a:ext cx="5410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 loves to dance and ride her bike.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Ella’s bike is blue with a basket on the front.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 have a bike?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colour is it?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AB9E4D31-E0CE-05EE-C7F7-58FBD86A1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9650620-75BF-462C-8BEF-F25F6A284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2" t="28148" r="55417" b="26297"/>
          <a:stretch/>
        </p:blipFill>
        <p:spPr>
          <a:xfrm>
            <a:off x="381000" y="304800"/>
            <a:ext cx="4445000" cy="6320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79D627-82AF-447A-8E67-0EE5D277AD63}"/>
              </a:ext>
            </a:extLst>
          </p:cNvPr>
          <p:cNvSpPr txBox="1"/>
          <p:nvPr/>
        </p:nvSpPr>
        <p:spPr>
          <a:xfrm>
            <a:off x="4927600" y="190500"/>
            <a:ext cx="7124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Ella has Down syndrome.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Down Syndrome is not a disease. You cannot catch Down Syndrome; it is something Ella was born with.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Ella wants to be treated with respect.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Sometimes Ella needs help and sometimes she likes to do things by herself… just like you.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logo with text on it&#10;&#10;AI-generated content may be incorrect.">
            <a:extLst>
              <a:ext uri="{FF2B5EF4-FFF2-40B4-BE49-F238E27FC236}">
                <a16:creationId xmlns:a16="http://schemas.microsoft.com/office/drawing/2014/main" id="{55AFAE82-506B-830D-900D-9DA00B701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2" y="5889437"/>
            <a:ext cx="1754438" cy="96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5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7ee239-3193-46be-aed6-8367afe55c26">
      <Terms xmlns="http://schemas.microsoft.com/office/infopath/2007/PartnerControls"/>
    </lcf76f155ced4ddcb4097134ff3c332f>
    <TaxCatchAll xmlns="cac771f8-5ab7-48a0-bb83-ae9db064bd53" xsi:nil="true"/>
    <MediaLengthInSeconds xmlns="e17ee239-3193-46be-aed6-8367afe55c2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C697955A3C0341B88AB244FE0B36F3" ma:contentTypeVersion="11" ma:contentTypeDescription="Create a new document." ma:contentTypeScope="" ma:versionID="a57cf52f935203b5540fff3cb12100a2">
  <xsd:schema xmlns:xsd="http://www.w3.org/2001/XMLSchema" xmlns:xs="http://www.w3.org/2001/XMLSchema" xmlns:p="http://schemas.microsoft.com/office/2006/metadata/properties" xmlns:ns2="e17ee239-3193-46be-aed6-8367afe55c26" xmlns:ns3="cac771f8-5ab7-48a0-bb83-ae9db064bd53" targetNamespace="http://schemas.microsoft.com/office/2006/metadata/properties" ma:root="true" ma:fieldsID="3a75d8ee62aa1c7dec9657dc38ad208f" ns2:_="" ns3:_="">
    <xsd:import namespace="e17ee239-3193-46be-aed6-8367afe55c26"/>
    <xsd:import namespace="cac771f8-5ab7-48a0-bb83-ae9db064bd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ee239-3193-46be-aed6-8367afe55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2dacc60-399d-4271-ab49-00b50309e6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c771f8-5ab7-48a0-bb83-ae9db064bd5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dda301-ae86-40d6-9455-501282bd8a56}" ma:internalName="TaxCatchAll" ma:showField="CatchAllData" ma:web="cac771f8-5ab7-48a0-bb83-ae9db064bd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8653FD-CC02-44FF-A8AD-3FBCEB5926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96A6A2-F2E8-4055-B714-8A976AA2F521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d393da41-ace5-4b41-b13c-417abd780bbf"/>
    <ds:schemaRef ds:uri="http://schemas.microsoft.com/office/2006/documentManagement/types"/>
    <ds:schemaRef ds:uri="9451ec2c-1aca-4dbe-aa61-46fd2286e30d"/>
    <ds:schemaRef ds:uri="http://www.w3.org/XML/1998/namespace"/>
    <ds:schemaRef ds:uri="http://purl.org/dc/terms/"/>
    <ds:schemaRef ds:uri="e17ee239-3193-46be-aed6-8367afe55c26"/>
    <ds:schemaRef ds:uri="cac771f8-5ab7-48a0-bb83-ae9db064bd53"/>
  </ds:schemaRefs>
</ds:datastoreItem>
</file>

<file path=customXml/itemProps3.xml><?xml version="1.0" encoding="utf-8"?>
<ds:datastoreItem xmlns:ds="http://schemas.openxmlformats.org/officeDocument/2006/customXml" ds:itemID="{54860DD9-1186-435C-8961-83BAA74CF4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7ee239-3193-46be-aed6-8367afe55c26"/>
    <ds:schemaRef ds:uri="cac771f8-5ab7-48a0-bb83-ae9db064b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3596</TotalTime>
  <Words>861</Words>
  <Application>Microsoft Office PowerPoint</Application>
  <PresentationFormat>Widescreen</PresentationFormat>
  <Paragraphs>155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Filer</dc:creator>
  <cp:lastModifiedBy>Natasha Aidinyantz</cp:lastModifiedBy>
  <cp:revision>6</cp:revision>
  <dcterms:created xsi:type="dcterms:W3CDTF">2021-08-18T09:43:56Z</dcterms:created>
  <dcterms:modified xsi:type="dcterms:W3CDTF">2025-12-19T14:31:19Z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0x010100F2C697955A3C0341B88AB244FE0B36F3</vt:lpwstr>
  </property>
  <property fmtid="{D5CDD505-2E9C-101B-9397-08002B2CF9AE}" pid="3" name="Order">
    <vt:lpwstr>32600.0000000000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